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sldIdLst>
    <p:sldId id="649" r:id="rId2"/>
    <p:sldId id="650" r:id="rId3"/>
    <p:sldId id="651" r:id="rId4"/>
    <p:sldId id="652" r:id="rId5"/>
    <p:sldId id="653" r:id="rId6"/>
    <p:sldId id="654" r:id="rId7"/>
    <p:sldId id="655" r:id="rId8"/>
    <p:sldId id="656" r:id="rId9"/>
    <p:sldId id="657" r:id="rId10"/>
    <p:sldId id="658" r:id="rId11"/>
    <p:sldId id="659" r:id="rId12"/>
    <p:sldId id="660" r:id="rId13"/>
    <p:sldId id="661" r:id="rId14"/>
    <p:sldId id="662" r:id="rId15"/>
    <p:sldId id="663" r:id="rId16"/>
    <p:sldId id="664" r:id="rId17"/>
    <p:sldId id="665" r:id="rId18"/>
    <p:sldId id="666" r:id="rId19"/>
    <p:sldId id="667" r:id="rId20"/>
    <p:sldId id="668" r:id="rId21"/>
    <p:sldId id="669" r:id="rId22"/>
    <p:sldId id="670" r:id="rId23"/>
    <p:sldId id="671" r:id="rId24"/>
    <p:sldId id="672" r:id="rId25"/>
    <p:sldId id="673" r:id="rId26"/>
    <p:sldId id="674" r:id="rId27"/>
    <p:sldId id="675" r:id="rId28"/>
    <p:sldId id="676" r:id="rId29"/>
    <p:sldId id="677" r:id="rId30"/>
    <p:sldId id="678" r:id="rId31"/>
    <p:sldId id="679" r:id="rId32"/>
    <p:sldId id="680" r:id="rId33"/>
    <p:sldId id="681" r:id="rId34"/>
    <p:sldId id="682" r:id="rId35"/>
    <p:sldId id="683" r:id="rId36"/>
    <p:sldId id="684" r:id="rId37"/>
    <p:sldId id="685" r:id="rId38"/>
    <p:sldId id="686" r:id="rId39"/>
    <p:sldId id="687" r:id="rId40"/>
    <p:sldId id="688" r:id="rId41"/>
    <p:sldId id="689" r:id="rId42"/>
    <p:sldId id="690" r:id="rId43"/>
    <p:sldId id="691" r:id="rId44"/>
    <p:sldId id="692" r:id="rId45"/>
    <p:sldId id="693" r:id="rId46"/>
    <p:sldId id="694" r:id="rId47"/>
    <p:sldId id="601" r:id="rId48"/>
    <p:sldId id="588" r:id="rId49"/>
    <p:sldId id="570" r:id="rId50"/>
    <p:sldId id="571" r:id="rId51"/>
    <p:sldId id="695" r:id="rId52"/>
    <p:sldId id="572" r:id="rId53"/>
    <p:sldId id="573" r:id="rId54"/>
    <p:sldId id="575" r:id="rId55"/>
    <p:sldId id="576" r:id="rId56"/>
    <p:sldId id="578" r:id="rId57"/>
    <p:sldId id="579" r:id="rId58"/>
    <p:sldId id="580" r:id="rId59"/>
    <p:sldId id="581" r:id="rId60"/>
    <p:sldId id="582" r:id="rId61"/>
    <p:sldId id="583" r:id="rId62"/>
    <p:sldId id="584" r:id="rId63"/>
    <p:sldId id="585" r:id="rId64"/>
    <p:sldId id="589" r:id="rId65"/>
    <p:sldId id="590" r:id="rId66"/>
    <p:sldId id="591" r:id="rId67"/>
    <p:sldId id="592" r:id="rId68"/>
    <p:sldId id="593" r:id="rId69"/>
    <p:sldId id="594" r:id="rId70"/>
    <p:sldId id="595" r:id="rId71"/>
    <p:sldId id="596" r:id="rId72"/>
    <p:sldId id="597" r:id="rId73"/>
    <p:sldId id="598" r:id="rId74"/>
    <p:sldId id="605" r:id="rId75"/>
    <p:sldId id="606" r:id="rId76"/>
    <p:sldId id="648" r:id="rId77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9A4"/>
    <a:srgbClr val="869DBE"/>
    <a:srgbClr val="2EDEBC"/>
    <a:srgbClr val="006600"/>
    <a:srgbClr val="008080"/>
    <a:srgbClr val="5DA1CB"/>
    <a:srgbClr val="339933"/>
    <a:srgbClr val="5AC349"/>
    <a:srgbClr val="4274B0"/>
    <a:srgbClr val="457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>
      <p:cViewPr varScale="1">
        <p:scale>
          <a:sx n="105" d="100"/>
          <a:sy n="105" d="100"/>
        </p:scale>
        <p:origin x="-582" y="-9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081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slide" Target="slide47.xml"/><Relationship Id="rId4" Type="http://schemas.openxmlformats.org/officeDocument/2006/relationships/slide" Target="slide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19XWL11-6.TI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19XWL11-7.TI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Word_Document222222.docx"/><Relationship Id="rId4" Type="http://schemas.openxmlformats.org/officeDocument/2006/relationships/image" Target="&#21517;&#24072;&#24494;&#28857;.TI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Word_Document44.docx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&#21517;&#24072;&#24494;&#28857;.T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1WLXKCXARJBS11-6.TI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21WLXKCXARJBS11-7.TI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44455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2RJWL3+189.TI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5556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6667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77788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888899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99991010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0101010111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111111121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2121212131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0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package" Target="../embeddings/Microsoft_Word_Document131313131414.docx"/><Relationship Id="rId7" Type="http://schemas.openxmlformats.org/officeDocument/2006/relationships/package" Target="../embeddings/Microsoft_Word_Document15151515161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2.emf"/><Relationship Id="rId5" Type="http://schemas.openxmlformats.org/officeDocument/2006/relationships/package" Target="../embeddings/Microsoft_Word_Document141414141515.docx"/><Relationship Id="rId4" Type="http://schemas.openxmlformats.org/officeDocument/2006/relationships/image" Target="../media/image2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6161616171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71717171818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6.emf"/><Relationship Id="rId5" Type="http://schemas.openxmlformats.org/officeDocument/2006/relationships/package" Target="../embeddings/Microsoft_Word_Document181818181919.docx"/><Relationship Id="rId4" Type="http://schemas.openxmlformats.org/officeDocument/2006/relationships/image" Target="../media/image25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91919192020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8.emf"/><Relationship Id="rId5" Type="http://schemas.openxmlformats.org/officeDocument/2006/relationships/package" Target="../embeddings/Microsoft_Word_Document202020202121.docx"/><Relationship Id="rId4" Type="http://schemas.openxmlformats.org/officeDocument/2006/relationships/image" Target="../media/image27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9.emf"/><Relationship Id="rId5" Type="http://schemas.openxmlformats.org/officeDocument/2006/relationships/package" Target="../embeddings/Microsoft_Word_Document212121212222.docx"/><Relationship Id="rId4" Type="http://schemas.openxmlformats.org/officeDocument/2006/relationships/image" Target="file:///F:\&#20154;&#25945;&#29289;&#29702;&#24517;&#20462;&#31532;&#19977;&#20876;&#65288;&#21512;&#29256;&#65289;\22RJWL3+190.TIF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2222222232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1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1WLXKCXARJBS11-9.TIF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3232323242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image" Target="21WLXKCXARJBS11-10.TIF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23xkcwlrjbs11-4.TIF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42424242525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2WLLKBS3-12.TIF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5252525262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8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4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39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26262727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22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4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40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27272828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23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41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28282929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24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42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29293030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25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image" Target="23xkcwlrjbs11-6.TIF" TargetMode="External"/><Relationship Id="rId2" Type="http://schemas.openxmlformats.org/officeDocument/2006/relationships/slide" Target="slide48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4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44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30303131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26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image" Target="23xkcwlrjbs11-7.TIF" TargetMode="External"/><Relationship Id="rId2" Type="http://schemas.openxmlformats.org/officeDocument/2006/relationships/slide" Target="slide48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4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46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31313232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27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image" Target="file:///F:\&#20154;&#25945;&#29289;&#29702;&#24517;&#20462;&#31532;&#19977;&#20876;&#65288;&#21512;&#29256;&#65289;\22RJWL3+193.TIF" TargetMode="External"/><Relationship Id="rId2" Type="http://schemas.openxmlformats.org/officeDocument/2006/relationships/slide" Target="slide48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4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48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32323333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28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image" Target="23xkcwlrjbs11-8.TIF" TargetMode="External"/><Relationship Id="rId2" Type="http://schemas.openxmlformats.org/officeDocument/2006/relationships/slide" Target="slide48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4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50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33343434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29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4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51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353535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30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image" Target="file:///F:\&#20154;&#25945;&#29289;&#29702;&#24517;&#20462;&#31532;&#19977;&#20876;&#65288;&#21512;&#29256;&#65289;\21XRJWL11-29.TIF" TargetMode="External"/><Relationship Id="rId2" Type="http://schemas.openxmlformats.org/officeDocument/2006/relationships/slide" Target="slide48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4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53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35363636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31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54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36373737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32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55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37383838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33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image" Target="file:///F:\&#20154;&#25945;&#29289;&#29702;&#24517;&#20462;&#31532;&#19977;&#20876;&#65288;&#21512;&#29256;&#65289;\21WLXKCXARJBS11-12.TIF" TargetMode="External"/><Relationship Id="rId2" Type="http://schemas.openxmlformats.org/officeDocument/2006/relationships/slide" Target="slide48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4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57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38393939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20" Type="http://schemas.openxmlformats.org/officeDocument/2006/relationships/image" Target="../media/image58.emf"/><Relationship Id="rId1" Type="http://schemas.openxmlformats.org/officeDocument/2006/relationships/vmlDrawing" Target="../drawings/vmlDrawing34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19" Type="http://schemas.openxmlformats.org/officeDocument/2006/relationships/package" Target="../embeddings/Microsoft_Word_Document39404040.docx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4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59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40414141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35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image" Target="file:///F:\&#20154;&#25945;&#29289;&#29702;&#24517;&#20462;&#31532;&#19977;&#20876;&#65288;&#21512;&#29256;&#65289;\23xkcwlrjbs11-9.TIF" TargetMode="External"/><Relationship Id="rId2" Type="http://schemas.openxmlformats.org/officeDocument/2006/relationships/slide" Target="slide48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4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61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41424242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36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62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42434343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1" Type="http://schemas.openxmlformats.org/officeDocument/2006/relationships/vmlDrawing" Target="../drawings/vmlDrawing37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68.xml"/><Relationship Id="rId18" Type="http://schemas.openxmlformats.org/officeDocument/2006/relationships/image" Target="../media/image63.emf"/><Relationship Id="rId3" Type="http://schemas.openxmlformats.org/officeDocument/2006/relationships/slide" Target="slide48.xml"/><Relationship Id="rId7" Type="http://schemas.openxmlformats.org/officeDocument/2006/relationships/slide" Target="slide56.xml"/><Relationship Id="rId12" Type="http://schemas.openxmlformats.org/officeDocument/2006/relationships/slide" Target="slide66.xml"/><Relationship Id="rId17" Type="http://schemas.openxmlformats.org/officeDocument/2006/relationships/package" Target="../embeddings/Microsoft_Word_Document43444444.docx"/><Relationship Id="rId2" Type="http://schemas.openxmlformats.org/officeDocument/2006/relationships/slideLayout" Target="../slideLayouts/slideLayout1.xml"/><Relationship Id="rId16" Type="http://schemas.openxmlformats.org/officeDocument/2006/relationships/slide" Target="slide74.xml"/><Relationship Id="rId20" Type="http://schemas.openxmlformats.org/officeDocument/2006/relationships/image" Target="../media/image64.emf"/><Relationship Id="rId1" Type="http://schemas.openxmlformats.org/officeDocument/2006/relationships/vmlDrawing" Target="../drawings/vmlDrawing38.vml"/><Relationship Id="rId6" Type="http://schemas.openxmlformats.org/officeDocument/2006/relationships/slide" Target="slide54.xml"/><Relationship Id="rId11" Type="http://schemas.openxmlformats.org/officeDocument/2006/relationships/slide" Target="slide64.xml"/><Relationship Id="rId5" Type="http://schemas.openxmlformats.org/officeDocument/2006/relationships/slide" Target="slide52.xml"/><Relationship Id="rId15" Type="http://schemas.openxmlformats.org/officeDocument/2006/relationships/slide" Target="slide72.xml"/><Relationship Id="rId10" Type="http://schemas.openxmlformats.org/officeDocument/2006/relationships/slide" Target="slide62.xml"/><Relationship Id="rId19" Type="http://schemas.openxmlformats.org/officeDocument/2006/relationships/package" Target="../embeddings/Microsoft_Word_Document44454545.docx"/><Relationship Id="rId4" Type="http://schemas.openxmlformats.org/officeDocument/2006/relationships/slide" Target="slide50.xml"/><Relationship Id="rId9" Type="http://schemas.openxmlformats.org/officeDocument/2006/relationships/slide" Target="slide60.xml"/><Relationship Id="rId14" Type="http://schemas.openxmlformats.org/officeDocument/2006/relationships/slide" Target="slide70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6200000">
            <a:off x="10111439" y="681116"/>
            <a:ext cx="2815327" cy="1398328"/>
          </a:xfrm>
          <a:prstGeom prst="triangle">
            <a:avLst/>
          </a:prstGeom>
          <a:solidFill>
            <a:srgbClr val="869DB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rot="16200000">
            <a:off x="10314382" y="2001814"/>
            <a:ext cx="2466975" cy="1251493"/>
          </a:xfrm>
          <a:prstGeom prst="triangl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-23093" y="5633891"/>
            <a:ext cx="2466975" cy="1251493"/>
          </a:xfrm>
          <a:prstGeom prst="triangle">
            <a:avLst/>
          </a:prstGeom>
          <a:solidFill>
            <a:schemeClr val="accent5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57027" y="1844824"/>
            <a:ext cx="2664296" cy="2277092"/>
            <a:chOff x="1072586" y="730321"/>
            <a:chExt cx="5273250" cy="4571656"/>
          </a:xfrm>
        </p:grpSpPr>
        <p:sp>
          <p:nvSpPr>
            <p:cNvPr id="14" name="矩形 13"/>
            <p:cNvSpPr/>
            <p:nvPr/>
          </p:nvSpPr>
          <p:spPr>
            <a:xfrm rot="2648372">
              <a:off x="1072586" y="730321"/>
              <a:ext cx="4474028" cy="4474028"/>
            </a:xfrm>
            <a:prstGeom prst="rect">
              <a:avLst/>
            </a:prstGeom>
            <a:noFill/>
            <a:ln w="38100">
              <a:solidFill>
                <a:srgbClr val="0037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2648372">
              <a:off x="1846331" y="756879"/>
              <a:ext cx="4499505" cy="4545098"/>
            </a:xfrm>
            <a:prstGeom prst="rect">
              <a:avLst/>
            </a:prstGeom>
            <a:solidFill>
              <a:srgbClr val="FAFAFA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16" name="文本框 10"/>
          <p:cNvSpPr txBox="1"/>
          <p:nvPr/>
        </p:nvSpPr>
        <p:spPr>
          <a:xfrm>
            <a:off x="4338446" y="2454423"/>
            <a:ext cx="63676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导体的电阻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1465639" y="2492896"/>
            <a:ext cx="29757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第</a:t>
            </a:r>
            <a:r>
              <a:rPr lang="en-US" altLang="zh-CN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2</a:t>
            </a: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节</a:t>
            </a:r>
            <a:endParaRPr lang="zh-CN" altLang="en-US" sz="55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  <a:sym typeface="思源黑体 CN Bold" panose="020B08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37347" y="3861048"/>
            <a:ext cx="60500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kern="1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(</a:t>
            </a:r>
            <a:r>
              <a:rPr lang="zh-CN" altLang="en-US" sz="3600" b="1" kern="1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赋能课</a:t>
            </a:r>
            <a:r>
              <a:rPr lang="en-US" altLang="zh-CN" sz="3600" b="1" kern="1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—</a:t>
            </a:r>
            <a:r>
              <a:rPr lang="zh-CN" altLang="en-US" sz="3600" b="1" kern="1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精细培优</a:t>
            </a:r>
            <a:r>
              <a:rPr lang="zh-CN" altLang="en-US" sz="3600" b="1" kern="100" dirty="0" smtClean="0">
                <a:solidFill>
                  <a:schemeClr val="accent3">
                    <a:lumMod val="50000"/>
                  </a:schemeClr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科学思维</a:t>
            </a:r>
            <a:r>
              <a:rPr lang="en-US" altLang="zh-CN" sz="3600" b="1" kern="1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黑体"/>
              </a:rPr>
              <a:t>)</a:t>
            </a:r>
            <a:endParaRPr lang="zh-CN" altLang="en-US" sz="35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1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5315716"/>
              </p:ext>
            </p:extLst>
          </p:nvPr>
        </p:nvGraphicFramePr>
        <p:xfrm>
          <a:off x="624980" y="260648"/>
          <a:ext cx="11233247" cy="6240656"/>
        </p:xfrm>
        <a:graphic>
          <a:graphicData uri="http://schemas.openxmlformats.org/drawingml/2006/table">
            <a:tbl>
              <a:tblPr/>
              <a:tblGrid>
                <a:gridCol w="2160240"/>
                <a:gridCol w="1008112"/>
                <a:gridCol w="8064895"/>
              </a:tblGrid>
              <a:tr h="5028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31849B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课标要求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31849B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层级达标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262981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通过实验，探究并了解金属导体的电阻与材料、长度和横截面积的定量关系。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学考</a:t>
                      </a:r>
                      <a:endParaRPr lang="zh-CN" sz="2800" kern="100" dirty="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</a:t>
                      </a:r>
                      <a:endParaRPr lang="zh-CN" sz="2800" kern="100" dirty="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知道电阻的定义，体会运用比值定义物理量的方法。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通过对决定导体电阻的因素的探究，体会控制变量的研究方法。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3.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理解电阻率的概念及物理意义，了解电阻率与温度的关系。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00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选考</a:t>
                      </a:r>
                      <a:endParaRPr lang="zh-CN" sz="2800" kern="100" dirty="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</a:t>
                      </a:r>
                      <a:endParaRPr lang="zh-CN" sz="2800" kern="100" dirty="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能根据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-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图像或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-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图像求导体的电阻。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能用伏安特性曲线分析不同导体导电性能的区别。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562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2690223" y="1052736"/>
            <a:ext cx="743068" cy="724865"/>
            <a:chOff x="5318863" y="2214122"/>
            <a:chExt cx="743068" cy="724865"/>
          </a:xfrm>
        </p:grpSpPr>
        <p:cxnSp>
          <p:nvCxnSpPr>
            <p:cNvPr id="25" name="Straight Connector 29"/>
            <p:cNvCxnSpPr/>
            <p:nvPr/>
          </p:nvCxnSpPr>
          <p:spPr>
            <a:xfrm>
              <a:off x="6061931" y="2214122"/>
              <a:ext cx="0" cy="72486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5318863" y="2314602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01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615132" y="2719199"/>
            <a:ext cx="746151" cy="729650"/>
            <a:chOff x="5315780" y="3078220"/>
            <a:chExt cx="746151" cy="729650"/>
          </a:xfrm>
        </p:grpSpPr>
        <p:cxnSp>
          <p:nvCxnSpPr>
            <p:cNvPr id="31" name="Straight Connector 34"/>
            <p:cNvCxnSpPr/>
            <p:nvPr/>
          </p:nvCxnSpPr>
          <p:spPr>
            <a:xfrm>
              <a:off x="6061931" y="3078220"/>
              <a:ext cx="0" cy="72965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315780" y="3178775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02</a:t>
              </a:r>
            </a:p>
          </p:txBody>
        </p:sp>
      </p:grpSp>
      <p:cxnSp>
        <p:nvCxnSpPr>
          <p:cNvPr id="33" name="Straight Connector 47"/>
          <p:cNvCxnSpPr/>
          <p:nvPr/>
        </p:nvCxnSpPr>
        <p:spPr>
          <a:xfrm>
            <a:off x="3865792" y="1777601"/>
            <a:ext cx="6408259" cy="0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47"/>
          <p:cNvCxnSpPr/>
          <p:nvPr/>
        </p:nvCxnSpPr>
        <p:spPr>
          <a:xfrm>
            <a:off x="3793784" y="3477321"/>
            <a:ext cx="6408259" cy="0"/>
          </a:xfrm>
          <a:prstGeom prst="line">
            <a:avLst/>
          </a:prstGeom>
          <a:ln w="19050" cmpd="sng">
            <a:solidFill>
              <a:schemeClr val="accent3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文本框 10"/>
          <p:cNvSpPr txBox="1"/>
          <p:nvPr/>
        </p:nvSpPr>
        <p:spPr>
          <a:xfrm>
            <a:off x="768995" y="1988840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 smtClean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目</a:t>
            </a:r>
            <a:endParaRPr lang="zh-CN" altLang="en-US" sz="6000" b="1" dirty="0">
              <a:solidFill>
                <a:schemeClr val="tx2">
                  <a:lumMod val="75000"/>
                </a:schemeClr>
              </a:solidFill>
              <a:latin typeface="方正粗宋简体" panose="03000509000000000000" pitchFamily="65" charset="-122"/>
              <a:ea typeface="方正粗宋简体" panose="03000509000000000000" pitchFamily="65" charset="-122"/>
              <a:sym typeface="思源黑体 CN Bold" panose="020B0800000000000000" pitchFamily="34" charset="-122"/>
            </a:endParaRPr>
          </a:p>
        </p:txBody>
      </p:sp>
      <p:sp>
        <p:nvSpPr>
          <p:cNvPr id="36" name="文本框 10"/>
          <p:cNvSpPr txBox="1"/>
          <p:nvPr/>
        </p:nvSpPr>
        <p:spPr>
          <a:xfrm>
            <a:off x="768995" y="4069521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录</a:t>
            </a:r>
          </a:p>
        </p:txBody>
      </p:sp>
      <p:sp>
        <p:nvSpPr>
          <p:cNvPr id="37" name="内容占位符 2">
            <a:hlinkClick r:id="rId3" action="ppaction://hlinksldjump"/>
          </p:cNvPr>
          <p:cNvSpPr txBox="1">
            <a:spLocks/>
          </p:cNvSpPr>
          <p:nvPr/>
        </p:nvSpPr>
        <p:spPr>
          <a:xfrm>
            <a:off x="4513411" y="1104895"/>
            <a:ext cx="5328591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kern="100" dirty="0">
                <a:solidFill>
                  <a:schemeClr val="accent1">
                    <a:lumMod val="75000"/>
                  </a:schemeClr>
                </a:solidFill>
                <a:latin typeface="宋体"/>
                <a:cs typeface="Courier New"/>
              </a:rPr>
              <a:t>课前预知教材  落实主干基础</a:t>
            </a:r>
            <a:endParaRPr lang="zh-CN" altLang="zh-CN" sz="2800" b="1" kern="100" dirty="0">
              <a:solidFill>
                <a:schemeClr val="accent1">
                  <a:lumMod val="75000"/>
                </a:schemeClr>
              </a:solidFill>
              <a:latin typeface="宋体"/>
              <a:cs typeface="Courier New"/>
            </a:endParaRPr>
          </a:p>
        </p:txBody>
      </p:sp>
      <p:sp>
        <p:nvSpPr>
          <p:cNvPr id="38" name="内容占位符 2">
            <a:hlinkClick r:id="rId4" action="ppaction://hlinksldjump"/>
          </p:cNvPr>
          <p:cNvSpPr txBox="1">
            <a:spLocks/>
          </p:cNvSpPr>
          <p:nvPr/>
        </p:nvSpPr>
        <p:spPr>
          <a:xfrm>
            <a:off x="4441403" y="2708920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/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课堂精析重难  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 深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度发掘知能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641203" y="4447391"/>
            <a:ext cx="746151" cy="729650"/>
            <a:chOff x="5315780" y="3078220"/>
            <a:chExt cx="746151" cy="729650"/>
          </a:xfrm>
        </p:grpSpPr>
        <p:cxnSp>
          <p:nvCxnSpPr>
            <p:cNvPr id="15" name="Straight Connector 34"/>
            <p:cNvCxnSpPr/>
            <p:nvPr/>
          </p:nvCxnSpPr>
          <p:spPr>
            <a:xfrm>
              <a:off x="6061931" y="3078220"/>
              <a:ext cx="0" cy="72965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315780" y="3178775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</a:t>
              </a:r>
              <a:r>
                <a:rPr lang="en-US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3</a:t>
              </a:r>
              <a:endParaRPr lang="id-ID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cs typeface="Lato Light" charset="0"/>
              </a:endParaRPr>
            </a:p>
          </p:txBody>
        </p:sp>
      </p:grpSp>
      <p:cxnSp>
        <p:nvCxnSpPr>
          <p:cNvPr id="17" name="Straight Connector 47"/>
          <p:cNvCxnSpPr/>
          <p:nvPr/>
        </p:nvCxnSpPr>
        <p:spPr>
          <a:xfrm>
            <a:off x="3819855" y="5205513"/>
            <a:ext cx="6408259" cy="0"/>
          </a:xfrm>
          <a:prstGeom prst="line">
            <a:avLst/>
          </a:prstGeom>
          <a:ln w="19050" cmpd="sng">
            <a:solidFill>
              <a:schemeClr val="accent3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内容占位符 2">
            <a:hlinkClick r:id="rId5" action="ppaction://hlinksldjump"/>
          </p:cNvPr>
          <p:cNvSpPr txBox="1">
            <a:spLocks/>
          </p:cNvSpPr>
          <p:nvPr/>
        </p:nvSpPr>
        <p:spPr>
          <a:xfrm>
            <a:off x="4467474" y="4437112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/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课时跟踪检测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642748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297387" y="2802898"/>
            <a:ext cx="7200800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课前预知教材  落实主干基础</a:t>
            </a:r>
          </a:p>
        </p:txBody>
      </p:sp>
    </p:spTree>
    <p:extLst>
      <p:ext uri="{BB962C8B-B14F-4D97-AF65-F5344CB8AC3E}">
        <p14:creationId xmlns:p14="http://schemas.microsoft.com/office/powerpoint/2010/main" val="8429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495327"/>
            <a:ext cx="10975658" cy="1789657"/>
          </a:xfrm>
        </p:spPr>
        <p:txBody>
          <a:bodyPr/>
          <a:lstStyle/>
          <a:p>
            <a:pPr indent="713740" algn="ctr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一、电阻　影响导体电阻的因素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定义：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导体两端的电压与导体中电流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之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113811" y="227687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比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417067" y="3527244"/>
            <a:ext cx="6840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kern="100" dirty="0">
                <a:solidFill>
                  <a:srgbClr val="31849B"/>
                </a:solidFill>
                <a:latin typeface="Times New Roman"/>
                <a:ea typeface="方正细黑一简体"/>
              </a:rPr>
              <a:t>2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sz="2800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定义式：</a:t>
            </a:r>
            <a:r>
              <a:rPr lang="en-US" altLang="zh-CN" sz="2800" b="1" i="1" kern="100" dirty="0">
                <a:latin typeface="Times New Roman"/>
                <a:ea typeface="方正细黑一简体"/>
              </a:rPr>
              <a:t>R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2800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endParaRPr lang="zh-CN" altLang="en-US" sz="2800" dirty="0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9372240"/>
              </p:ext>
            </p:extLst>
          </p:nvPr>
        </p:nvGraphicFramePr>
        <p:xfrm>
          <a:off x="4369395" y="3065066"/>
          <a:ext cx="668337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文档" r:id="rId3" imgW="684385" imgH="1001854" progId="Word.Document.12">
                  <p:embed/>
                </p:oleObj>
              </mc:Choice>
              <mc:Fallback>
                <p:oleObj name="文档" r:id="rId3" imgW="684385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69395" y="3065066"/>
                        <a:ext cx="668337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860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物理意义：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反映导体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对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阻碍作用的物理量。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521523" y="119675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电流</a:t>
            </a:r>
            <a:endParaRPr lang="zh-CN" altLang="en-US" dirty="0"/>
          </a:p>
        </p:txBody>
      </p:sp>
      <p:pic>
        <p:nvPicPr>
          <p:cNvPr id="2050" name="Picture 2" descr="19XWL11-6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703" y="2204864"/>
            <a:ext cx="3199655" cy="316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24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381188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导体的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-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图像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同一导体的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-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图像是一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条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直线。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图像的斜率反映了导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体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大小。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影响导体电阻的因素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探究电路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881563" y="1196752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过原点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428553" y="191683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电阻</a:t>
            </a:r>
            <a:endParaRPr lang="zh-CN" altLang="en-US" dirty="0"/>
          </a:p>
        </p:txBody>
      </p:sp>
      <p:pic>
        <p:nvPicPr>
          <p:cNvPr id="3074" name="Picture 2" descr="19XWL11-7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315" y="4221088"/>
            <a:ext cx="4024784" cy="182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28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探究原理：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是四条不同的金属导体，串联连接在电路中，电流大小相同，各导体两端的电压与电阻之比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都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探究思路：在长度、横截面积和材料三个因素中，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相比，分别只有一个因素不同，比较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的电阻关系。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探究结果：导体的电阻与长度、横截面积有关，与导体的材料也有关。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9337947" y="184482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相等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611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名师微点.TIF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75" y="1196752"/>
            <a:ext cx="3395310" cy="780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635857"/>
              </p:ext>
            </p:extLst>
          </p:nvPr>
        </p:nvGraphicFramePr>
        <p:xfrm>
          <a:off x="768995" y="2276872"/>
          <a:ext cx="10490200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文档" r:id="rId5" imgW="10490941" imgH="1883336" progId="Word.Document.12">
                  <p:embed/>
                </p:oleObj>
              </mc:Choice>
              <mc:Fallback>
                <p:oleObj name="文档" r:id="rId5" imgW="10490941" imgH="18833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8995" y="2276872"/>
                        <a:ext cx="10490200" cy="188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048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ctr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二、导体的电阻率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电阻定律的内容：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同种材料的导体，其电阻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与它的长度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成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与它的横截面积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成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；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导体电阻还与构成它的材料有关。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96987" y="26441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正比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089475" y="256490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反比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3456189"/>
              </p:ext>
            </p:extLst>
          </p:nvPr>
        </p:nvGraphicFramePr>
        <p:xfrm>
          <a:off x="1417067" y="4077072"/>
          <a:ext cx="104902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文档" r:id="rId3" imgW="10490941" imgH="596294" progId="Word.Document.12">
                  <p:embed/>
                </p:oleObj>
              </mc:Choice>
              <mc:Fallback>
                <p:oleObj name="文档" r:id="rId3" imgW="10490941" imgH="5962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7067" y="4077072"/>
                        <a:ext cx="10490200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269057"/>
              </p:ext>
            </p:extLst>
          </p:nvPr>
        </p:nvGraphicFramePr>
        <p:xfrm>
          <a:off x="4369395" y="3573016"/>
          <a:ext cx="825500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文档" r:id="rId5" imgW="843870" imgH="1001854" progId="Word.Document.12">
                  <p:embed/>
                </p:oleObj>
              </mc:Choice>
              <mc:Fallback>
                <p:oleObj name="文档" r:id="rId5" imgW="843870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69395" y="3573016"/>
                        <a:ext cx="825500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261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电阻率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物理意义：表征导体材料的导电特性。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相关因素：与导体的材料和导体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关。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超导现象：一些金属在温度特别低时电阻可以降到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的现象。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177707" y="26441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温度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414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80963" y="1844824"/>
            <a:ext cx="10975658" cy="2437729"/>
          </a:xfrm>
        </p:spPr>
        <p:txBody>
          <a:bodyPr/>
          <a:lstStyle/>
          <a:p>
            <a:pPr indent="713740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导体的电阻率小，电阻不一定小，即电阻率小的导体对电流的阻碍作用不一定小。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6146" name="Picture 2" descr="名师微点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38" y="963434"/>
            <a:ext cx="3240360" cy="74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46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．导体两端的电压为零时，导体的电阻也为零吗？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电阻是导体本身的固有属性，与导体两端的电压和通过导体的电流无关，电压为零时，导体的电阻不为零。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3168352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251552" y="-27384"/>
            <a:ext cx="339964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微情境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·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大道理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3709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5030017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探究导体中的电流与导体两端电压和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阻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的关系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的实验时，闭合开关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前，滑动变阻器滑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片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位置应该在图中的哪一侧？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最左侧。为保证电路中电表的安全，闭合开关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前，应让电流表所在支路处于被短路状态，这样闭合开关后该支路中的电流才能从零开始增大，因此闭合开关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前滑动变阻器滑片的位置应位于最左侧。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7170" name="Picture 2" descr="F:\人教物理必修第三册（合版）\21WLXKCXARJBS11-6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923" y="1124744"/>
            <a:ext cx="2535908" cy="1937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69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．如图所示，将一条长度为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、截面直径为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的铂丝绕成一线圈，与电源、灯泡、电流表、电压表、开关组成一电路。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8194" name="Picture 2" descr="21WLXKCXARJBS11-7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307" y="2708920"/>
            <a:ext cx="4336058" cy="299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21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闭合开关，观察灯泡的亮度，记下此时电流表和电压表的示数；然后用酒精灯对铂丝加热，再观察灯泡的亮度，记录电流表和电压表的示数。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酒精灯未加热时，能否求出铂丝的电阻？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可根据电流表和电压表的示数求出铂丝的电阻。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667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酒精灯加热前后灯泡亮度是否变化？请解释看到现象的原因。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536365"/>
              </p:ext>
            </p:extLst>
          </p:nvPr>
        </p:nvGraphicFramePr>
        <p:xfrm>
          <a:off x="841003" y="1988840"/>
          <a:ext cx="10490200" cy="346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文档" r:id="rId3" imgW="10490941" imgH="3460955" progId="Word.Document.12">
                  <p:embed/>
                </p:oleObj>
              </mc:Choice>
              <mc:Fallback>
                <p:oleObj name="文档" r:id="rId3" imgW="10490941" imgH="34609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1003" y="1988840"/>
                        <a:ext cx="10490200" cy="346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184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28672" y="2802898"/>
            <a:ext cx="7669515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pPr lvl="0" algn="ctr"/>
            <a:r>
              <a:rPr lang="zh-CN" altLang="en-US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课堂精析重难    深度发掘知能</a:t>
            </a:r>
          </a:p>
        </p:txBody>
      </p:sp>
    </p:spTree>
    <p:extLst>
      <p:ext uri="{BB962C8B-B14F-4D97-AF65-F5344CB8AC3E}">
        <p14:creationId xmlns:p14="http://schemas.microsoft.com/office/powerpoint/2010/main" val="178200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84539" y="764704"/>
            <a:ext cx="10975658" cy="5400600"/>
          </a:xfrm>
        </p:spPr>
        <p:txBody>
          <a:bodyPr/>
          <a:lstStyle/>
          <a:p>
            <a:pPr indent="713740" algn="ctr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任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务驱动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如图所示的图像为金属导体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-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图像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考：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对导体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来说，电流与它两端的电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压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什么关系？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的比值怎样？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对导体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，电流与它两端的电压成正比，导体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的电压与电流的比值是定值，但两者的比值不相等。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1266" name="Picture 2" descr="F:\人教物理必修第三册（合版）\22RJWL3+189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493" y="1412776"/>
            <a:ext cx="2468464" cy="219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5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7384"/>
            <a:ext cx="2682769" cy="720080"/>
          </a:xfrm>
          <a:prstGeom prst="rect">
            <a:avLst/>
          </a:prstGeom>
          <a:solidFill>
            <a:srgbClr val="4172AD"/>
          </a:solidFill>
          <a:ln>
            <a:solidFill>
              <a:srgbClr val="3E6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8955" y="-45968"/>
            <a:ext cx="103693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强化点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(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一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)</a:t>
            </a: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　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                    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对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电阻的理解</a:t>
            </a:r>
            <a:endParaRPr lang="zh-CN" altLang="en-US" sz="2800" b="1" kern="100" dirty="0">
              <a:latin typeface="Times New Roman" panose="02020603050405020304" pitchFamily="18" charset="0"/>
              <a:ea typeface="方正细黑一简体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63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对导体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，在电压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相同时，谁的电流小？谁对电流的阻碍作用大？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电压相同时，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的电流小，说明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对电流的阻碍作用大。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964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离页连接符 2"/>
          <p:cNvSpPr/>
          <p:nvPr/>
        </p:nvSpPr>
        <p:spPr>
          <a:xfrm>
            <a:off x="4801443" y="3508"/>
            <a:ext cx="3168352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76774" y="-27384"/>
            <a:ext cx="2949204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要点释解明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306227"/>
              </p:ext>
            </p:extLst>
          </p:nvPr>
        </p:nvGraphicFramePr>
        <p:xfrm>
          <a:off x="841003" y="1124744"/>
          <a:ext cx="10490200" cy="534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文档" r:id="rId3" imgW="10490941" imgH="5344291" progId="Word.Document.12">
                  <p:embed/>
                </p:oleObj>
              </mc:Choice>
              <mc:Fallback>
                <p:oleObj name="文档" r:id="rId3" imgW="10490941" imgH="53442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1003" y="1124744"/>
                        <a:ext cx="10490200" cy="534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752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离页连接符 2"/>
          <p:cNvSpPr/>
          <p:nvPr/>
        </p:nvSpPr>
        <p:spPr>
          <a:xfrm>
            <a:off x="4801443" y="3508"/>
            <a:ext cx="3168352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76774" y="-27384"/>
            <a:ext cx="2949204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题点全练清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3009898"/>
              </p:ext>
            </p:extLst>
          </p:nvPr>
        </p:nvGraphicFramePr>
        <p:xfrm>
          <a:off x="852488" y="1698625"/>
          <a:ext cx="10490200" cy="346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文档" r:id="rId3" imgW="10490941" imgH="3460955" progId="Word.Document.12">
                  <p:embed/>
                </p:oleObj>
              </mc:Choice>
              <mc:Fallback>
                <p:oleObj name="文档" r:id="rId3" imgW="10490941" imgH="34609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1698625"/>
                        <a:ext cx="10490200" cy="346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883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416773"/>
              </p:ext>
            </p:extLst>
          </p:nvPr>
        </p:nvGraphicFramePr>
        <p:xfrm>
          <a:off x="852488" y="1544638"/>
          <a:ext cx="10490200" cy="376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文档" r:id="rId3" imgW="10490941" imgH="3766673" progId="Word.Document.12">
                  <p:embed/>
                </p:oleObj>
              </mc:Choice>
              <mc:Fallback>
                <p:oleObj name="文档" r:id="rId3" imgW="10490941" imgH="37666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1544638"/>
                        <a:ext cx="10490200" cy="3767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279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332656"/>
            <a:ext cx="10975658" cy="781545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ACD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345516"/>
              </p:ext>
            </p:extLst>
          </p:nvPr>
        </p:nvGraphicFramePr>
        <p:xfrm>
          <a:off x="768995" y="1124744"/>
          <a:ext cx="10490200" cy="564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文档" r:id="rId3" imgW="10490941" imgH="5650009" progId="Word.Document.12">
                  <p:embed/>
                </p:oleObj>
              </mc:Choice>
              <mc:Fallback>
                <p:oleObj name="文档" r:id="rId3" imgW="10490941" imgH="56500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8995" y="1124744"/>
                        <a:ext cx="10490200" cy="5649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88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423331"/>
              </p:ext>
            </p:extLst>
          </p:nvPr>
        </p:nvGraphicFramePr>
        <p:xfrm>
          <a:off x="852488" y="1303338"/>
          <a:ext cx="10490200" cy="424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文档" r:id="rId3" imgW="10490941" imgH="4249404" progId="Word.Document.12">
                  <p:embed/>
                </p:oleObj>
              </mc:Choice>
              <mc:Fallback>
                <p:oleObj name="文档" r:id="rId3" imgW="10490941" imgH="42494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1303338"/>
                        <a:ext cx="10490200" cy="424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29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80963" y="2852936"/>
            <a:ext cx="10975658" cy="35898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对于阻值一定的导体，根据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可知，电流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越大，电压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越大，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正确；导体的电阻是由导体本身的性质决定，与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无关，故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错误；对于电阻一定的导体，导体中的电流与导体两端的电压成正比，故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88255"/>
              </p:ext>
            </p:extLst>
          </p:nvPr>
        </p:nvGraphicFramePr>
        <p:xfrm>
          <a:off x="696987" y="188640"/>
          <a:ext cx="10490200" cy="297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6" name="文档" r:id="rId3" imgW="10490941" imgH="2977863" progId="Word.Document.12">
                  <p:embed/>
                </p:oleObj>
              </mc:Choice>
              <mc:Fallback>
                <p:oleObj name="文档" r:id="rId3" imgW="10490941" imgH="29778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87" y="188640"/>
                        <a:ext cx="10490200" cy="297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177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80963" y="188640"/>
            <a:ext cx="10975658" cy="4525963"/>
          </a:xfrm>
        </p:spPr>
        <p:txBody>
          <a:bodyPr/>
          <a:lstStyle/>
          <a:p>
            <a:pPr indent="713740" algn="ctr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ctr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 </a:t>
            </a: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要点释解明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7305613"/>
              </p:ext>
            </p:extLst>
          </p:nvPr>
        </p:nvGraphicFramePr>
        <p:xfrm>
          <a:off x="855663" y="1789113"/>
          <a:ext cx="10412412" cy="463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文档" r:id="rId3" imgW="10504974" imgH="4686710" progId="Word.Document.12">
                  <p:embed/>
                </p:oleObj>
              </mc:Choice>
              <mc:Fallback>
                <p:oleObj name="文档" r:id="rId3" imgW="10504974" imgH="46867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5663" y="1789113"/>
                        <a:ext cx="10412412" cy="463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0" y="-27384"/>
            <a:ext cx="12195175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7384"/>
            <a:ext cx="2682769" cy="720080"/>
          </a:xfrm>
          <a:prstGeom prst="rect">
            <a:avLst/>
          </a:prstGeom>
          <a:solidFill>
            <a:srgbClr val="4172AD"/>
          </a:solidFill>
          <a:ln>
            <a:solidFill>
              <a:srgbClr val="3E6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8955" y="-45968"/>
            <a:ext cx="103693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强化点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(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二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)</a:t>
            </a: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　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              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阻定律与电阻率</a:t>
            </a:r>
            <a:endParaRPr lang="zh-CN" altLang="en-US" sz="2800" b="1" kern="100" dirty="0">
              <a:latin typeface="Times New Roman" panose="02020603050405020304" pitchFamily="18" charset="0"/>
              <a:ea typeface="方正细黑一简体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5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932245"/>
              </p:ext>
            </p:extLst>
          </p:nvPr>
        </p:nvGraphicFramePr>
        <p:xfrm>
          <a:off x="841003" y="1628800"/>
          <a:ext cx="10490200" cy="297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4" name="文档" r:id="rId3" imgW="10490941" imgH="2977863" progId="Word.Document.12">
                  <p:embed/>
                </p:oleObj>
              </mc:Choice>
              <mc:Fallback>
                <p:oleObj name="文档" r:id="rId3" imgW="10490941" imgH="29778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1003" y="1628800"/>
                        <a:ext cx="10490200" cy="297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012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7796765"/>
              </p:ext>
            </p:extLst>
          </p:nvPr>
        </p:nvGraphicFramePr>
        <p:xfrm>
          <a:off x="552971" y="260648"/>
          <a:ext cx="10801200" cy="6320720"/>
        </p:xfrm>
        <a:graphic>
          <a:graphicData uri="http://schemas.openxmlformats.org/drawingml/2006/table">
            <a:tbl>
              <a:tblPr/>
              <a:tblGrid>
                <a:gridCol w="1296144"/>
                <a:gridCol w="5184576"/>
                <a:gridCol w="4320480"/>
              </a:tblGrid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 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ρ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72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意义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电阻定律的表达式，也是电阻的决定式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电阻的定义式，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与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无关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31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作用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提供了测定电阻率的一种方法：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ρ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提供了测定电阻的一种方法：伏安法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适用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范围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适用于粗细均匀的金属导体或浓度均匀的电解液、等离子体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纯电阻元件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83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联系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导体的电阻取决于导体本身的材料、长度和横截面积，而不是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和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264981"/>
              </p:ext>
            </p:extLst>
          </p:nvPr>
        </p:nvGraphicFramePr>
        <p:xfrm>
          <a:off x="4945459" y="204564"/>
          <a:ext cx="511175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6" name="文档" r:id="rId3" imgW="525619" imgH="1001854" progId="Word.Document.12">
                  <p:embed/>
                </p:oleObj>
              </mc:Choice>
              <mc:Fallback>
                <p:oleObj name="文档" r:id="rId3" imgW="525619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45459" y="204564"/>
                        <a:ext cx="511175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615016"/>
              </p:ext>
            </p:extLst>
          </p:nvPr>
        </p:nvGraphicFramePr>
        <p:xfrm>
          <a:off x="9553971" y="260648"/>
          <a:ext cx="442912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7" name="文档" r:id="rId5" imgW="455776" imgH="1001854" progId="Word.Document.12">
                  <p:embed/>
                </p:oleObj>
              </mc:Choice>
              <mc:Fallback>
                <p:oleObj name="文档" r:id="rId5" imgW="455776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53971" y="260648"/>
                        <a:ext cx="442912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224611"/>
              </p:ext>
            </p:extLst>
          </p:nvPr>
        </p:nvGraphicFramePr>
        <p:xfrm>
          <a:off x="4873451" y="3140968"/>
          <a:ext cx="511175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8" name="文档" r:id="rId7" imgW="525619" imgH="1001854" progId="Word.Document.12">
                  <p:embed/>
                </p:oleObj>
              </mc:Choice>
              <mc:Fallback>
                <p:oleObj name="文档" r:id="rId7" imgW="525619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73451" y="3140968"/>
                        <a:ext cx="511175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627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404664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两根完全相同的金属导线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，如果把其中的一根导线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均匀拉长到原来的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倍，把另一根导线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对折后绞合起来，则它们的电阻之比为多少？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9324166"/>
              </p:ext>
            </p:extLst>
          </p:nvPr>
        </p:nvGraphicFramePr>
        <p:xfrm>
          <a:off x="696987" y="2492896"/>
          <a:ext cx="10490200" cy="376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2" name="文档" r:id="rId3" imgW="10490941" imgH="3766673" progId="Word.Document.12">
                  <p:embed/>
                </p:oleObj>
              </mc:Choice>
              <mc:Fallback>
                <p:oleObj name="文档" r:id="rId3" imgW="10490941" imgH="37666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87" y="2492896"/>
                        <a:ext cx="10490200" cy="3767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822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4380988"/>
              </p:ext>
            </p:extLst>
          </p:nvPr>
        </p:nvGraphicFramePr>
        <p:xfrm>
          <a:off x="696987" y="548680"/>
          <a:ext cx="10490200" cy="449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0" name="文档" r:id="rId3" imgW="10490941" imgH="4494915" progId="Word.Document.12">
                  <p:embed/>
                </p:oleObj>
              </mc:Choice>
              <mc:Fallback>
                <p:oleObj name="文档" r:id="rId3" imgW="10490941" imgH="449491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87" y="548680"/>
                        <a:ext cx="10490200" cy="4494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682379"/>
              </p:ext>
            </p:extLst>
          </p:nvPr>
        </p:nvGraphicFramePr>
        <p:xfrm>
          <a:off x="696987" y="5157192"/>
          <a:ext cx="10490200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1" name="文档" r:id="rId5" imgW="10490941" imgH="788809" progId="Word.Document.12">
                  <p:embed/>
                </p:oleObj>
              </mc:Choice>
              <mc:Fallback>
                <p:oleObj name="文档" r:id="rId5" imgW="10490941" imgH="78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6987" y="5157192"/>
                        <a:ext cx="10490200" cy="78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107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80963" y="1556792"/>
            <a:ext cx="10975658" cy="3960440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变式拓展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上述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中，若将变化后的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两个导线串联在同一电路中，则它们两端的电压之比为多少？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两电阻串联时，电压之比等于电阻之比，故电压之比为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16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431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578191"/>
              </p:ext>
            </p:extLst>
          </p:nvPr>
        </p:nvGraphicFramePr>
        <p:xfrm>
          <a:off x="480963" y="548680"/>
          <a:ext cx="104902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4" name="文档" r:id="rId3" imgW="10490941" imgH="595212" progId="Word.Document.12">
                  <p:embed/>
                </p:oleObj>
              </mc:Choice>
              <mc:Fallback>
                <p:oleObj name="文档" r:id="rId3" imgW="10490941" imgH="5952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0963" y="548680"/>
                        <a:ext cx="10490200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293568"/>
              </p:ext>
            </p:extLst>
          </p:nvPr>
        </p:nvGraphicFramePr>
        <p:xfrm>
          <a:off x="768995" y="1556792"/>
          <a:ext cx="10490200" cy="455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5" name="文档" r:id="rId5" imgW="10490941" imgH="4555482" progId="Word.Document.12">
                  <p:embed/>
                </p:oleObj>
              </mc:Choice>
              <mc:Fallback>
                <p:oleObj name="文档" r:id="rId5" imgW="10490941" imgH="45554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8995" y="1556792"/>
                        <a:ext cx="10490200" cy="455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835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．下列关于电阻率的叙述，正确的是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．金属导体的电阻率随温度的升高而减小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．常用的导线是用电阻率较小的铝、铜材料做成的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．材料的电阻率取决于导体的电阻、横截面积和长度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．金属电阻率在任何温度下都不可能为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3168352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76774" y="-27384"/>
            <a:ext cx="2949204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题点全练清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4524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金属导体的电阻率随温度的升高而增大，故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错误；常用的导线是用电阻率较小的铝、铜材料做成的，故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正确；材料的电阻率由材料本身和外界温度决定，与导体的电阻、横截面积和长度均无关，故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错误；一些金属的电阻率在温度特别低时可以降到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，即发生超导现象，故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198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836712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一块均匀的某种长方体金属材料样品，长为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宽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，厚为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，电流沿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方向时测得样品的电阻为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则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方向时样品的电阻是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1506" name="Picture 2" descr="F:\人教物理必修第三册（合版）\22RJWL3+190.TIF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917" y="1124744"/>
            <a:ext cx="2520514" cy="127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5894526"/>
              </p:ext>
            </p:extLst>
          </p:nvPr>
        </p:nvGraphicFramePr>
        <p:xfrm>
          <a:off x="624979" y="3212976"/>
          <a:ext cx="10490200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4" name="文档" r:id="rId5" imgW="10490941" imgH="1036484" progId="Word.Document.12">
                  <p:embed/>
                </p:oleObj>
              </mc:Choice>
              <mc:Fallback>
                <p:oleObj name="文档" r:id="rId5" imgW="10490941" imgH="10364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4979" y="3212976"/>
                        <a:ext cx="10490200" cy="1036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186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55073"/>
              </p:ext>
            </p:extLst>
          </p:nvPr>
        </p:nvGraphicFramePr>
        <p:xfrm>
          <a:off x="696987" y="2276872"/>
          <a:ext cx="10490200" cy="218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8" name="文档" r:id="rId3" imgW="10490941" imgH="2189054" progId="Word.Document.12">
                  <p:embed/>
                </p:oleObj>
              </mc:Choice>
              <mc:Fallback>
                <p:oleObj name="文档" r:id="rId3" imgW="10490941" imgH="21890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87" y="2276872"/>
                        <a:ext cx="10490200" cy="2189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754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332656"/>
            <a:ext cx="10975658" cy="5904655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 </a:t>
            </a: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的伏安特性曲线如图所示，由图可知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为线性元件，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为非线性元件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tan 45°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的阻值随电压的增大而减小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的阻值等于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2530" name="Picture 2" descr="F:\人教物理必修第三册（合版）\21WLXKCXARJBS11-9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755" y="2060848"/>
            <a:ext cx="3678312" cy="277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5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7384"/>
            <a:ext cx="2682769" cy="720080"/>
          </a:xfrm>
          <a:prstGeom prst="rect">
            <a:avLst/>
          </a:prstGeom>
          <a:solidFill>
            <a:srgbClr val="4172AD"/>
          </a:solidFill>
          <a:ln>
            <a:solidFill>
              <a:srgbClr val="3E6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8955" y="-45968"/>
            <a:ext cx="103693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强化点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(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三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)</a:t>
            </a: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　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               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导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体的伏安特性曲线</a:t>
            </a:r>
            <a:endParaRPr lang="zh-CN" altLang="en-US" sz="2800" b="1" kern="100" dirty="0">
              <a:latin typeface="Times New Roman" panose="02020603050405020304" pitchFamily="18" charset="0"/>
              <a:ea typeface="方正细黑一简体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00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332656"/>
            <a:ext cx="10975658" cy="6192688"/>
          </a:xfrm>
        </p:spPr>
        <p:txBody>
          <a:bodyPr>
            <a:normAutofit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</a:rPr>
              <a:t>]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由题图可知，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的伏安特性曲线为一条过原点的直线，故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为线性元件，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的伏安特性曲线是弯曲的，故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是非线性元件，故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正确；电阻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的伏安特性曲线为直线，图线与横轴的夹角大小与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两坐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标轴的长度单位选取有关，其夹角的正切值不能反映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阻值的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大小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，即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的阻值不等于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tan 45°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，应为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的比值，大小为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为非线性元件，其阻值大小等于对应状态时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的比值，可知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的阻值随电压的增大而增大，当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AD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099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5174033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00B0F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solidFill>
                  <a:srgbClr val="00B0F0"/>
                </a:solidFill>
                <a:latin typeface="Times New Roman"/>
                <a:ea typeface="方正细黑一简体"/>
                <a:cs typeface="Times New Roman"/>
              </a:rPr>
              <a:t>．伏安特性曲线：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用纵坐标表示电流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，用横坐标表示电压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，这样画出的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-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图像叫作导体的伏安特性曲线。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00B0F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solidFill>
                  <a:srgbClr val="00B0F0"/>
                </a:solidFill>
                <a:latin typeface="Times New Roman"/>
                <a:ea typeface="方正细黑一简体"/>
                <a:cs typeface="Times New Roman"/>
              </a:rPr>
              <a:t>．区分</a:t>
            </a:r>
            <a:r>
              <a:rPr lang="en-US" altLang="zh-CN" b="1" i="1" kern="100" dirty="0">
                <a:solidFill>
                  <a:srgbClr val="00B0F0"/>
                </a:solidFill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dirty="0">
                <a:solidFill>
                  <a:srgbClr val="00B0F0"/>
                </a:solidFill>
                <a:latin typeface="Times New Roman"/>
                <a:ea typeface="方正细黑一简体"/>
                <a:cs typeface="Courier New"/>
              </a:rPr>
              <a:t>-</a:t>
            </a:r>
            <a:r>
              <a:rPr lang="en-US" altLang="zh-CN" b="1" i="1" kern="100" dirty="0">
                <a:solidFill>
                  <a:srgbClr val="00B0F0"/>
                </a:solidFill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solidFill>
                  <a:srgbClr val="00B0F0"/>
                </a:solidFill>
                <a:latin typeface="Times New Roman"/>
                <a:ea typeface="方正细黑一简体"/>
                <a:cs typeface="Times New Roman"/>
              </a:rPr>
              <a:t>图像与</a:t>
            </a:r>
            <a:r>
              <a:rPr lang="en-US" altLang="zh-CN" b="1" i="1" kern="100" dirty="0">
                <a:solidFill>
                  <a:srgbClr val="00B0F0"/>
                </a:solidFill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dirty="0">
                <a:solidFill>
                  <a:srgbClr val="00B0F0"/>
                </a:solidFill>
                <a:latin typeface="Times New Roman"/>
                <a:ea typeface="方正细黑一简体"/>
                <a:cs typeface="Courier New"/>
              </a:rPr>
              <a:t>-</a:t>
            </a:r>
            <a:r>
              <a:rPr lang="en-US" altLang="zh-CN" b="1" i="1" kern="100" dirty="0">
                <a:solidFill>
                  <a:srgbClr val="00B0F0"/>
                </a:solidFill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solidFill>
                  <a:srgbClr val="00B0F0"/>
                </a:solidFill>
                <a:latin typeface="Times New Roman"/>
                <a:ea typeface="方正细黑一简体"/>
                <a:cs typeface="Times New Roman"/>
              </a:rPr>
              <a:t>图像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伏安特性曲线是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-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图像，但同一元件中也经常出现对应的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-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图像，处理相关问题时，要先确定纵轴与横轴各代表什么，以及由此对应的图像上任意一点与坐标原点连线的斜率的具体意义，如图甲中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&lt;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，而在图乙中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&gt;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3168352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76774" y="-27384"/>
            <a:ext cx="2949204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要点释解明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53958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199567"/>
              </p:ext>
            </p:extLst>
          </p:nvPr>
        </p:nvGraphicFramePr>
        <p:xfrm>
          <a:off x="841003" y="3140968"/>
          <a:ext cx="10490200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2" name="文档" r:id="rId3" imgW="10490941" imgH="2672146" progId="Word.Document.12">
                  <p:embed/>
                </p:oleObj>
              </mc:Choice>
              <mc:Fallback>
                <p:oleObj name="文档" r:id="rId3" imgW="10490941" imgH="26721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1003" y="3140968"/>
                        <a:ext cx="10490200" cy="267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4" name="Picture 2" descr="21WLXKCXARJBS11-10.TIF"/>
          <p:cNvPicPr>
            <a:picLocks noChangeAspect="1" noChangeArrowheads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243" y="836712"/>
            <a:ext cx="6530097" cy="197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99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三个通电导体的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-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关系图像。由图可知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3168352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76774" y="-27384"/>
            <a:ext cx="2949204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题点全练清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24578" name="Picture 2" descr="23xkcwlrjbs11-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933" y="2420888"/>
            <a:ext cx="3004144" cy="26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05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373387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．三个导体的电阻大小关系为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&gt;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&gt;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C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．三个导体的电阻大小关系为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&lt;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&lt;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C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．若在导体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两端加上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的电压，通过导体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2.5 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．若在导体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两端加上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的电压，通过导体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 A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938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692696"/>
            <a:ext cx="10975658" cy="781545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244172"/>
              </p:ext>
            </p:extLst>
          </p:nvPr>
        </p:nvGraphicFramePr>
        <p:xfrm>
          <a:off x="696987" y="1412776"/>
          <a:ext cx="10490200" cy="455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6" name="文档" r:id="rId3" imgW="10490941" imgH="4555482" progId="Word.Document.12">
                  <p:embed/>
                </p:oleObj>
              </mc:Choice>
              <mc:Fallback>
                <p:oleObj name="文档" r:id="rId3" imgW="10490941" imgH="45554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87" y="1412776"/>
                        <a:ext cx="10490200" cy="455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582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36947" y="620688"/>
            <a:ext cx="11176460" cy="5832647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某一导体的伏安特性曲线如图中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段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曲线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所示，关于导体的电阻，以下说法正确的是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．对应于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点的电阻为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12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．对应于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点的电阻为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．工作状态从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变化到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时，导体的电阻因温度的影响改变了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．工作状态从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变化到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时，导体的电阻因温度的影响改变了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5602" name="Picture 2" descr="F:\人教物理必修第三册（合版）\22WLLKBS3-12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931" y="1527173"/>
            <a:ext cx="2235078" cy="18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32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463766"/>
              </p:ext>
            </p:extLst>
          </p:nvPr>
        </p:nvGraphicFramePr>
        <p:xfrm>
          <a:off x="696987" y="2132856"/>
          <a:ext cx="10490200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0" name="文档" r:id="rId3" imgW="10490941" imgH="2672146" progId="Word.Document.12">
                  <p:embed/>
                </p:oleObj>
              </mc:Choice>
              <mc:Fallback>
                <p:oleObj name="文档" r:id="rId3" imgW="10490941" imgH="26721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87" y="2132856"/>
                        <a:ext cx="10490200" cy="267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871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715022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685907" y="2802898"/>
            <a:ext cx="4588144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课时跟踪检测</a:t>
            </a:r>
          </a:p>
        </p:txBody>
      </p:sp>
    </p:spTree>
    <p:extLst>
      <p:ext uri="{BB962C8B-B14F-4D97-AF65-F5344CB8AC3E}">
        <p14:creationId xmlns:p14="http://schemas.microsoft.com/office/powerpoint/2010/main" val="178755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9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0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1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2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3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8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algn="ctr"/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zh-CN" altLang="zh-CN" b="1" dirty="0">
                <a:solidFill>
                  <a:schemeClr val="accent6">
                    <a:lumMod val="75000"/>
                  </a:schemeClr>
                </a:solidFill>
              </a:rPr>
              <a:t>级</a:t>
            </a:r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——</a:t>
            </a:r>
            <a:r>
              <a:rPr lang="zh-CN" altLang="zh-CN" b="1" dirty="0">
                <a:solidFill>
                  <a:schemeClr val="accent6">
                    <a:lumMod val="75000"/>
                  </a:schemeClr>
                </a:solidFill>
              </a:rPr>
              <a:t>学考达标</a:t>
            </a:r>
            <a:endParaRPr lang="zh-CN" altLang="zh-CN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altLang="zh-CN" b="1" dirty="0"/>
              <a:t>1</a:t>
            </a:r>
            <a:r>
              <a:rPr lang="zh-CN" altLang="zh-CN" b="1" dirty="0"/>
              <a:t>．关于导体的电阻，下列说法正确的是</a:t>
            </a:r>
            <a:r>
              <a:rPr lang="en-US" altLang="zh-CN" b="1" dirty="0"/>
              <a:t>(</a:t>
            </a:r>
            <a:r>
              <a:rPr lang="zh-CN" altLang="zh-CN" b="1" dirty="0"/>
              <a:t>　</a:t>
            </a:r>
            <a:r>
              <a:rPr lang="en-US" altLang="zh-CN" b="1" dirty="0"/>
              <a:t> )</a:t>
            </a:r>
            <a:endParaRPr lang="zh-CN" altLang="zh-CN" dirty="0"/>
          </a:p>
          <a:p>
            <a:r>
              <a:rPr lang="en-US" altLang="zh-CN" b="1" dirty="0"/>
              <a:t>A</a:t>
            </a:r>
            <a:r>
              <a:rPr lang="zh-CN" altLang="zh-CN" b="1" dirty="0"/>
              <a:t>．导体的电阻与电压成正比，与电流成反比</a:t>
            </a:r>
            <a:endParaRPr lang="zh-CN" altLang="zh-CN" dirty="0"/>
          </a:p>
          <a:p>
            <a:r>
              <a:rPr lang="en-US" altLang="zh-CN" b="1" dirty="0"/>
              <a:t>B</a:t>
            </a:r>
            <a:r>
              <a:rPr lang="zh-CN" altLang="zh-CN" b="1" dirty="0"/>
              <a:t>．电压一定时，导体的电阻越大，则电流越大</a:t>
            </a:r>
            <a:endParaRPr lang="zh-CN" altLang="zh-CN" dirty="0"/>
          </a:p>
          <a:p>
            <a:r>
              <a:rPr lang="en-US" altLang="zh-CN" b="1" dirty="0"/>
              <a:t>C</a:t>
            </a:r>
            <a:r>
              <a:rPr lang="zh-CN" altLang="zh-CN" b="1" dirty="0"/>
              <a:t>．加在某导体两端的电压越大，其电流不一定越大</a:t>
            </a:r>
            <a:endParaRPr lang="zh-CN" altLang="zh-CN" dirty="0"/>
          </a:p>
          <a:p>
            <a:r>
              <a:rPr lang="en-US" altLang="zh-CN" b="1" dirty="0"/>
              <a:t>D</a:t>
            </a:r>
            <a:r>
              <a:rPr lang="zh-CN" altLang="zh-CN" b="1" dirty="0"/>
              <a:t>．导体的电阻等于导体两端的电压与通过导体电流的比值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249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6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7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9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0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1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3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4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5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6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7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内容占位符 2"/>
          <p:cNvSpPr>
            <a:spLocks noGrp="1"/>
          </p:cNvSpPr>
          <p:nvPr>
            <p:ph idx="1"/>
          </p:nvPr>
        </p:nvSpPr>
        <p:spPr>
          <a:xfrm>
            <a:off x="444966" y="908720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243120"/>
              </p:ext>
            </p:extLst>
          </p:nvPr>
        </p:nvGraphicFramePr>
        <p:xfrm>
          <a:off x="581804" y="1916832"/>
          <a:ext cx="10552112" cy="297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5" name="文档" r:id="rId17" imgW="10552112" imgH="2977863" progId="Word.Document.12">
                  <p:embed/>
                </p:oleObj>
              </mc:Choice>
              <mc:Fallback>
                <p:oleObj name="文档" r:id="rId17" imgW="10552112" imgH="29778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1804" y="1916832"/>
                        <a:ext cx="10552112" cy="297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174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7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关于电阻率的说法中正确的是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．电阻率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与导体的长度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和横截面积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有关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．电阻率反映材料导电能力的强弱，由导体的材料决定，且与温度有关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．电阻率大的导体，电阻一定很大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．有些合金的电阻率几乎不受温度变化的影响，可用来制作标准电阻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017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7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6690617"/>
              </p:ext>
            </p:extLst>
          </p:nvPr>
        </p:nvGraphicFramePr>
        <p:xfrm>
          <a:off x="696434" y="1700808"/>
          <a:ext cx="10552112" cy="346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name="文档" r:id="rId17" imgW="10552112" imgH="3460955" progId="Word.Document.12">
                  <p:embed/>
                </p:oleObj>
              </mc:Choice>
              <mc:Fallback>
                <p:oleObj name="文档" r:id="rId17" imgW="10552112" imgH="34609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96434" y="1700808"/>
                        <a:ext cx="10552112" cy="346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799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7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61540"/>
              </p:ext>
            </p:extLst>
          </p:nvPr>
        </p:nvGraphicFramePr>
        <p:xfrm>
          <a:off x="820738" y="909638"/>
          <a:ext cx="10552112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3" name="文档" r:id="rId17" imgW="10552112" imgH="5038213" progId="Word.Document.12">
                  <p:embed/>
                </p:oleObj>
              </mc:Choice>
              <mc:Fallback>
                <p:oleObj name="文档" r:id="rId17" imgW="10552112" imgH="50382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0738" y="909638"/>
                        <a:ext cx="10552112" cy="503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45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7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752470"/>
              </p:ext>
            </p:extLst>
          </p:nvPr>
        </p:nvGraphicFramePr>
        <p:xfrm>
          <a:off x="696434" y="1412776"/>
          <a:ext cx="10552112" cy="534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7" name="文档" r:id="rId17" imgW="10552112" imgH="5344291" progId="Word.Document.12">
                  <p:embed/>
                </p:oleObj>
              </mc:Choice>
              <mc:Fallback>
                <p:oleObj name="文档" r:id="rId17" imgW="10552112" imgH="53442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96434" y="1412776"/>
                        <a:ext cx="10552112" cy="534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123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7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．如图所示，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为同一种材料做成的电阻，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的长度相等，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的横截面积是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的两倍；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的横截面积相等，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的长度是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的两倍，当开关闭合后，三个理想电压表的示数关系是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的示数是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的示数是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的示数是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的示数是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026" name="Picture 2" descr="23xkcwlrjbs11-6.TIF"/>
          <p:cNvPicPr>
            <a:picLocks noChangeAspect="1" noChangeArrowheads="1"/>
          </p:cNvPicPr>
          <p:nvPr/>
        </p:nvPicPr>
        <p:blipFill>
          <a:blip r:embed="rId16" r:link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32" y="3429000"/>
            <a:ext cx="4263806" cy="186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45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447012"/>
              </p:ext>
            </p:extLst>
          </p:nvPr>
        </p:nvGraphicFramePr>
        <p:xfrm>
          <a:off x="715386" y="1916832"/>
          <a:ext cx="10552112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1" name="文档" r:id="rId17" imgW="10552112" imgH="1883336" progId="Word.Document.12">
                  <p:embed/>
                </p:oleObj>
              </mc:Choice>
              <mc:Fallback>
                <p:oleObj name="文档" r:id="rId17" imgW="10552112" imgH="18833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15386" y="1916832"/>
                        <a:ext cx="10552112" cy="188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523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>
            <a:normAutofit lnSpcReduction="10000"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．如图中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是两个材料相同、厚度相同、表面均为正方形的导体，但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的尺寸远远小于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的尺寸。通过两导体的电流方向如图所示，则关于这两个导体的电阻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大小关系的说法正确的是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&lt;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&gt;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．无法确定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50" name="Picture 2" descr="23xkcwlrjbs11-7.TIF"/>
          <p:cNvPicPr>
            <a:picLocks noChangeAspect="1" noChangeArrowheads="1"/>
          </p:cNvPicPr>
          <p:nvPr/>
        </p:nvPicPr>
        <p:blipFill>
          <a:blip r:embed="rId16" r:link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404" y="3140968"/>
            <a:ext cx="3314526" cy="1489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0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7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154634"/>
              </p:ext>
            </p:extLst>
          </p:nvPr>
        </p:nvGraphicFramePr>
        <p:xfrm>
          <a:off x="704232" y="1700808"/>
          <a:ext cx="10552112" cy="346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5" name="文档" r:id="rId17" imgW="10552112" imgH="3460955" progId="Word.Document.12">
                  <p:embed/>
                </p:oleObj>
              </mc:Choice>
              <mc:Fallback>
                <p:oleObj name="文档" r:id="rId17" imgW="10552112" imgH="34609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04232" y="1700808"/>
                        <a:ext cx="10552112" cy="346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096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7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两电阻的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-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图线，则关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于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两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电阻的描述正确的是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的阻值随电流的增大而减小，电阻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Times New Roman"/>
              </a:rPr>
              <a:t> 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     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阻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值不变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．在两图线交点处，电阻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的阻值等于电阻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．在两图线交点处，电阻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的阻值大于电阻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．在两图线交点处，电阻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的阻值小于电阻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074" name="Picture 2" descr="F:\人教物理必修第三册（合版）\22RJWL3+193.TIF"/>
          <p:cNvPicPr>
            <a:picLocks noChangeAspect="1" noChangeArrowheads="1"/>
          </p:cNvPicPr>
          <p:nvPr/>
        </p:nvPicPr>
        <p:blipFill>
          <a:blip r:embed="rId16" r:link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092" y="908720"/>
            <a:ext cx="2375132" cy="213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2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619791"/>
              </p:ext>
            </p:extLst>
          </p:nvPr>
        </p:nvGraphicFramePr>
        <p:xfrm>
          <a:off x="696434" y="1556792"/>
          <a:ext cx="10552112" cy="424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9" name="文档" r:id="rId17" imgW="10552112" imgH="4249404" progId="Word.Document.12">
                  <p:embed/>
                </p:oleObj>
              </mc:Choice>
              <mc:Fallback>
                <p:oleObj name="文档" r:id="rId17" imgW="10552112" imgH="42494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96434" y="1556792"/>
                        <a:ext cx="10552112" cy="424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688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7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某导体中的电流随其两端电压的变化情况如图所示，则下列说法正确的是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．所加电压为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时，导体的电阻是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．所加电压为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12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时，导体的电阻是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14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．由图可知，随着电压的增大，导体的电阻不断减小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．由图可知，随着电压的增大，导体的电阻不断增大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4098" name="Picture 2" descr="23xkcwlrjbs11-8.TIF"/>
          <p:cNvPicPr>
            <a:picLocks noChangeAspect="1" noChangeArrowheads="1"/>
          </p:cNvPicPr>
          <p:nvPr/>
        </p:nvPicPr>
        <p:blipFill>
          <a:blip r:embed="rId16" r:link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923" y="1844824"/>
            <a:ext cx="2061239" cy="1489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71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7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581804" y="548680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127762"/>
              </p:ext>
            </p:extLst>
          </p:nvPr>
        </p:nvGraphicFramePr>
        <p:xfrm>
          <a:off x="680964" y="1340768"/>
          <a:ext cx="10552112" cy="534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3" name="文档" r:id="rId17" imgW="10552112" imgH="5344291" progId="Word.Document.12">
                  <p:embed/>
                </p:oleObj>
              </mc:Choice>
              <mc:Fallback>
                <p:oleObj name="文档" r:id="rId17" imgW="10552112" imgH="53442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80964" y="1340768"/>
                        <a:ext cx="10552112" cy="534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95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7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．在神经系统中，神经纤维分为有髓鞘和无髓鞘两大类。现代生物学认为，髓鞘是由多层类脂物质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髓质累积而成的，具有很大的电阻，经实验测得髓质的电阻率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Ω·m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。某生物体中某段髓质神经纤维可视为高为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 cm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、半径为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cm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的圆柱体，当在其两端所加电压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时，该神经纤维发生反应，则引起神经纤维产生感觉的最小电流为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0.31 μA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　　　　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0.62 μA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0.15 μA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0.43 μA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24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92697"/>
            <a:ext cx="11392484" cy="597666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0328642"/>
              </p:ext>
            </p:extLst>
          </p:nvPr>
        </p:nvGraphicFramePr>
        <p:xfrm>
          <a:off x="581804" y="1556792"/>
          <a:ext cx="10552112" cy="351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7" name="文档" r:id="rId17" imgW="10552112" imgH="3516474" progId="Word.Document.12">
                  <p:embed/>
                </p:oleObj>
              </mc:Choice>
              <mc:Fallback>
                <p:oleObj name="文档" r:id="rId17" imgW="10552112" imgH="351647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1804" y="1556792"/>
                        <a:ext cx="10552112" cy="3516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725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92696"/>
            <a:ext cx="11392484" cy="5112568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有一种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电测井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技术，用钻头在地上钻孔，在钻孔中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进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电特性测量，可以反映地下的有关情况。如图所示为一钻孔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其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形状为圆柱体，半径为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cm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，设里面充满浓度均匀的盐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水，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其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电阻率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0.314 Ω·m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，在钻孔的上表面和底部加上电压，测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得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，则该钻孔的深度为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50 m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m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1 000 m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2 000 m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122" name="Picture 2" descr="F:\人教物理必修第三册（合版）\21XRJWL11-29.TIF"/>
          <p:cNvPicPr>
            <a:picLocks noChangeAspect="1" noChangeArrowheads="1"/>
          </p:cNvPicPr>
          <p:nvPr/>
        </p:nvPicPr>
        <p:blipFill>
          <a:blip r:embed="rId16" r:link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4091" y="907584"/>
            <a:ext cx="1149686" cy="2819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85059" y="1268760"/>
            <a:ext cx="11392484" cy="597666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0606536"/>
              </p:ext>
            </p:extLst>
          </p:nvPr>
        </p:nvGraphicFramePr>
        <p:xfrm>
          <a:off x="820738" y="2092325"/>
          <a:ext cx="10552112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8" name="文档" r:id="rId17" imgW="10552112" imgH="2672146" progId="Word.Document.12">
                  <p:embed/>
                </p:oleObj>
              </mc:Choice>
              <mc:Fallback>
                <p:oleObj name="文档" r:id="rId17" imgW="10552112" imgH="26721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0738" y="2092325"/>
                        <a:ext cx="10552112" cy="267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92697"/>
            <a:ext cx="11392484" cy="59766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．对于常温下一根阻值为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的金属电阻丝，下列说法正确的是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．常温下，若将电阻丝均匀拉长为原来的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倍，则电阻变为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．常温下，若将电阻丝从中点对折，电阻变为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．加在电阻丝上的电压从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逐渐加大到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，则在任意状态下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   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值不变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．若把温度降到绝对零度附近，电阻丝的电阻突然变为零，这种现象称为超导现象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472581"/>
              </p:ext>
            </p:extLst>
          </p:nvPr>
        </p:nvGraphicFramePr>
        <p:xfrm>
          <a:off x="10994131" y="2780928"/>
          <a:ext cx="471488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2" name="文档" r:id="rId17" imgW="480257" imgH="1001854" progId="Word.Document.12">
                  <p:embed/>
                </p:oleObj>
              </mc:Choice>
              <mc:Fallback>
                <p:oleObj name="文档" r:id="rId17" imgW="480257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994131" y="2780928"/>
                        <a:ext cx="471488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20688"/>
            <a:ext cx="11392484" cy="1008112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264154"/>
              </p:ext>
            </p:extLst>
          </p:nvPr>
        </p:nvGraphicFramePr>
        <p:xfrm>
          <a:off x="581804" y="1340768"/>
          <a:ext cx="10844213" cy="637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6" name="文档" r:id="rId17" imgW="10960883" imgH="6438458" progId="Word.Document.12">
                  <p:embed/>
                </p:oleObj>
              </mc:Choice>
              <mc:Fallback>
                <p:oleObj name="文档" r:id="rId17" imgW="10960883" imgH="64384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1804" y="1340768"/>
                        <a:ext cx="10844213" cy="6372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1196752"/>
            <a:ext cx="11392484" cy="4896544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11.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选自粤教版教材例题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工业上经常用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电导仪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来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测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液体的电阻率。它是把两片金属放到液体中形成一个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容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器形状的液体电阻，而中间的液体即电阻的有效部分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如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图所示。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是两片面积为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cm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的正方形铂片，间距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d</a:t>
            </a: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cm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，把它们浸没在待测液体中。通过两根引线加上电压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时，测出电流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μA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，那么这种液体的电阻率为多少？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6866" name="Picture 2" descr="F:\人教物理必修第三册（合版）\21WLXKCXARJBS11-12.TIF"/>
          <p:cNvPicPr>
            <a:picLocks noChangeAspect="1" noChangeArrowheads="1"/>
          </p:cNvPicPr>
          <p:nvPr/>
        </p:nvPicPr>
        <p:blipFill>
          <a:blip r:embed="rId16" r:link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713" y="1412776"/>
            <a:ext cx="2130847" cy="2602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165825"/>
              </p:ext>
            </p:extLst>
          </p:nvPr>
        </p:nvGraphicFramePr>
        <p:xfrm>
          <a:off x="579438" y="633561"/>
          <a:ext cx="11347450" cy="581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4" name="文档" r:id="rId17" imgW="11467888" imgH="5881821" progId="Word.Document.12">
                  <p:embed/>
                </p:oleObj>
              </mc:Choice>
              <mc:Fallback>
                <p:oleObj name="文档" r:id="rId17" imgW="11467888" imgH="588182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79438" y="633561"/>
                        <a:ext cx="11347450" cy="581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527478"/>
              </p:ext>
            </p:extLst>
          </p:nvPr>
        </p:nvGraphicFramePr>
        <p:xfrm>
          <a:off x="587877" y="5589240"/>
          <a:ext cx="10552112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5" name="文档" r:id="rId19" imgW="10552112" imgH="788809" progId="Word.Document.12">
                  <p:embed/>
                </p:oleObj>
              </mc:Choice>
              <mc:Fallback>
                <p:oleObj name="文档" r:id="rId19" imgW="10552112" imgH="78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87877" y="5589240"/>
                        <a:ext cx="10552112" cy="78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332656"/>
            <a:ext cx="11392484" cy="5976663"/>
          </a:xfrm>
        </p:spPr>
        <p:txBody>
          <a:bodyPr>
            <a:normAutofit lnSpcReduction="10000"/>
          </a:bodyPr>
          <a:lstStyle/>
          <a:p>
            <a:pPr indent="713740" algn="ctr">
              <a:tabLst>
                <a:tab pos="3150870" algn="l"/>
              </a:tabLst>
            </a:pPr>
            <a:r>
              <a:rPr lang="en-US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级</a:t>
            </a:r>
            <a:r>
              <a:rPr lang="en-US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选考进阶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青岛二中期末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小强在探究定值电阻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该电阻的阻值不受温度的影响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两端电压和电流的关系，当在该电阻两端加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的电压时，通过该电阻的电流为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．该电阻的阻值为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．如果仅将电压升高到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，则通过的电流为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 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．如果仅将该电阻换成阻值为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的定值电阻，则通过的电流应为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．当该电阻两端不加电压时，定值电阻的阻值应为零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332656"/>
            <a:ext cx="11392484" cy="597666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554660"/>
              </p:ext>
            </p:extLst>
          </p:nvPr>
        </p:nvGraphicFramePr>
        <p:xfrm>
          <a:off x="581804" y="1052736"/>
          <a:ext cx="10552112" cy="564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4" name="文档" r:id="rId17" imgW="10552112" imgH="5650009" progId="Word.Document.12">
                  <p:embed/>
                </p:oleObj>
              </mc:Choice>
              <mc:Fallback>
                <p:oleObj name="文档" r:id="rId17" imgW="10552112" imgH="56500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1804" y="1052736"/>
                        <a:ext cx="10552112" cy="5649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1196752"/>
            <a:ext cx="11392484" cy="4752528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13.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如图所示，相距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 km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两地架两条输电线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阻共为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800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，如果在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间的某处发生短路，这时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接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处的电压表示数为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，电流表的示数为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发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生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短路处距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处的距离为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6.25 km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12.5 km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25 km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31.25 km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7890" name="Picture 2" descr="F:\人教物理必修第三册（合版）\23xkcwlrjbs11-9.TIF"/>
          <p:cNvPicPr>
            <a:picLocks noChangeAspect="1" noChangeArrowheads="1"/>
          </p:cNvPicPr>
          <p:nvPr/>
        </p:nvPicPr>
        <p:blipFill>
          <a:blip r:embed="rId16" r:link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011" y="1495349"/>
            <a:ext cx="1970217" cy="173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23162" y="620688"/>
            <a:ext cx="11392484" cy="597666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2154446"/>
              </p:ext>
            </p:extLst>
          </p:nvPr>
        </p:nvGraphicFramePr>
        <p:xfrm>
          <a:off x="549521" y="1700808"/>
          <a:ext cx="10552112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8" name="文档" r:id="rId17" imgW="10552112" imgH="2672146" progId="Word.Document.12">
                  <p:embed/>
                </p:oleObj>
              </mc:Choice>
              <mc:Fallback>
                <p:oleObj name="文档" r:id="rId17" imgW="10552112" imgH="26721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9521" y="1700808"/>
                        <a:ext cx="10552112" cy="267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548681"/>
            <a:ext cx="11392484" cy="59766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．给装在均匀玻璃管内的水银柱加一电压，使通过水银柱的电流为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0.1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，若将这些水银倒入一个内径为前者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倍的玻璃管内，接在同一电压上，通过水银柱的电流为多少？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水银均充满玻璃管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124278"/>
              </p:ext>
            </p:extLst>
          </p:nvPr>
        </p:nvGraphicFramePr>
        <p:xfrm>
          <a:off x="826661" y="2707655"/>
          <a:ext cx="10552112" cy="424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2" name="文档" r:id="rId17" imgW="10552112" imgH="4249404" progId="Word.Document.12">
                  <p:embed/>
                </p:oleObj>
              </mc:Choice>
              <mc:Fallback>
                <p:oleObj name="文档" r:id="rId17" imgW="10552112" imgH="42494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6661" y="2707655"/>
                        <a:ext cx="10552112" cy="424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449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8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9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0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1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2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3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4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45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46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47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48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49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565874"/>
              </p:ext>
            </p:extLst>
          </p:nvPr>
        </p:nvGraphicFramePr>
        <p:xfrm>
          <a:off x="1029665" y="980728"/>
          <a:ext cx="10552112" cy="315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0" name="文档" r:id="rId17" imgW="10552112" imgH="3154877" progId="Word.Document.12">
                  <p:embed/>
                </p:oleObj>
              </mc:Choice>
              <mc:Fallback>
                <p:oleObj name="文档" r:id="rId17" imgW="10552112" imgH="31548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29665" y="980728"/>
                        <a:ext cx="10552112" cy="3154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390357"/>
              </p:ext>
            </p:extLst>
          </p:nvPr>
        </p:nvGraphicFramePr>
        <p:xfrm>
          <a:off x="1029665" y="4077072"/>
          <a:ext cx="10552112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1" name="文档" r:id="rId19" imgW="10552112" imgH="595212" progId="Word.Document.12">
                  <p:embed/>
                </p:oleObj>
              </mc:Choice>
              <mc:Fallback>
                <p:oleObj name="文档" r:id="rId19" imgW="10552112" imgH="5952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029665" y="4077072"/>
                        <a:ext cx="10552112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479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1093</TotalTime>
  <Words>3321</Words>
  <Application>Microsoft Office PowerPoint</Application>
  <PresentationFormat>自定义</PresentationFormat>
  <Paragraphs>615</Paragraphs>
  <Slides>76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76</vt:i4>
      </vt:variant>
    </vt:vector>
  </HeadingPairs>
  <TitlesOfParts>
    <vt:vector size="78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218</cp:revision>
  <dcterms:created xsi:type="dcterms:W3CDTF">2021-04-02T06:41:31Z</dcterms:created>
  <dcterms:modified xsi:type="dcterms:W3CDTF">2023-11-29T02:24:10Z</dcterms:modified>
</cp:coreProperties>
</file>